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335" r:id="rId4"/>
    <p:sldId id="276" r:id="rId5"/>
    <p:sldId id="299" r:id="rId6"/>
    <p:sldId id="329" r:id="rId7"/>
    <p:sldId id="333" r:id="rId8"/>
    <p:sldId id="336" r:id="rId9"/>
    <p:sldId id="316" r:id="rId10"/>
    <p:sldId id="313" r:id="rId11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lley Kjos" initials="SK" lastIdx="4" clrIdx="0">
    <p:extLst>
      <p:ext uri="{19B8F6BF-5375-455C-9EA6-DF929625EA0E}">
        <p15:presenceInfo xmlns:p15="http://schemas.microsoft.com/office/powerpoint/2012/main" userId="S::skjos@co.skagit.wa.us::ccc3efaf-aa43-42a7-ad7b-f43eade1bc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F377E5-14BC-4327-AB9B-F1A22251F43D}" v="1" dt="2025-08-11T18:15:17.6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83314" autoAdjust="0"/>
  </p:normalViewPr>
  <p:slideViewPr>
    <p:cSldViewPr>
      <p:cViewPr varScale="1">
        <p:scale>
          <a:sx n="92" d="100"/>
          <a:sy n="92" d="100"/>
        </p:scale>
        <p:origin x="175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643-4205-8114-628E5A1795D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643-4205-8114-628E5A1795D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D643-4205-8114-628E5A1795D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643-4205-8114-628E5A1795D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E815A0F-7431-4886-BD06-BA95CE158F0A}" type="CATEGORYNAME">
                      <a:rPr lang="en-US" sz="1400"/>
                      <a:pPr/>
                      <a:t>[CATEGORY NAME]</a:t>
                    </a:fld>
                    <a:r>
                      <a:rPr lang="en-US" sz="1400" baseline="0" dirty="0"/>
                      <a:t>, </a:t>
                    </a:r>
                    <a:fld id="{40E2A2CF-DC3B-4DFB-8335-37F08CE011B9}" type="VALUE">
                      <a:rPr lang="en-US" sz="1400" baseline="0"/>
                      <a:pPr/>
                      <a:t>[VALUE]</a:t>
                    </a:fld>
                    <a:endParaRPr lang="en-US" sz="1400" baseline="0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643-4205-8114-628E5A1795D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4702DA7-D3F5-46FC-876C-18DD40DFC4B0}" type="CATEGORYNAME">
                      <a:rPr lang="en-US" sz="1400" b="1"/>
                      <a:pPr/>
                      <a:t>[CATEGORY NAME]</a:t>
                    </a:fld>
                    <a:r>
                      <a:rPr lang="en-US" sz="1400" b="1" baseline="0" dirty="0"/>
                      <a:t>, </a:t>
                    </a:r>
                    <a:fld id="{8AEE58B2-54DA-4456-8AE2-B7B01709548F}" type="VALUE">
                      <a:rPr lang="en-US" sz="1400" b="1" baseline="0"/>
                      <a:pPr/>
                      <a:t>[VALUE]</a:t>
                    </a:fld>
                    <a:endParaRPr lang="en-US" sz="1400" b="1" baseline="0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643-4205-8114-628E5A1795D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609C1DC-A599-4D5A-92A5-FD8B90B368E2}" type="CATEGORYNAME">
                      <a:rPr lang="en-US" sz="1400" smtClean="0"/>
                      <a:pPr/>
                      <a:t>[CATEGORY NAME]</a:t>
                    </a:fld>
                    <a:r>
                      <a:rPr lang="en-US" sz="1400" baseline="0" dirty="0"/>
                      <a:t>, </a:t>
                    </a:r>
                    <a:fld id="{406F61A2-E353-49F3-9A6C-5D36318A3C7B}" type="VALUE">
                      <a:rPr lang="en-US" sz="1400" baseline="0"/>
                      <a:pPr/>
                      <a:t>[VALUE]</a:t>
                    </a:fld>
                    <a:endParaRPr lang="en-US" sz="1400" baseline="0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643-4205-8114-628E5A1795D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187E659-71EC-41D5-85DB-A8DA0D451D20}" type="CATEGORYNAME">
                      <a:rPr lang="en-US" sz="1400"/>
                      <a:pPr/>
                      <a:t>[CATEGORY NAME]</a:t>
                    </a:fld>
                    <a:r>
                      <a:rPr lang="en-US" sz="1400" baseline="0" dirty="0"/>
                      <a:t>, </a:t>
                    </a:r>
                    <a:fld id="{0A56E3F9-65B0-4861-8FA6-2E8A48A06795}" type="VALUE">
                      <a:rPr lang="en-US" sz="1400" baseline="0"/>
                      <a:pPr/>
                      <a:t>[VALUE]</a:t>
                    </a:fld>
                    <a:endParaRPr lang="en-US" sz="1400" baseline="0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643-4205-8114-628E5A1795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Island: Affordable Rental Development</c:v>
                </c:pt>
                <c:pt idx="1">
                  <c:v>Whatcom: Acquisition or Shelters Development</c:v>
                </c:pt>
                <c:pt idx="2">
                  <c:v>Skagit: Affordable Rental Development </c:v>
                </c:pt>
                <c:pt idx="3">
                  <c:v>Admin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710157</c:v>
                </c:pt>
                <c:pt idx="1">
                  <c:v>1051717</c:v>
                </c:pt>
                <c:pt idx="2">
                  <c:v>1541907</c:v>
                </c:pt>
                <c:pt idx="3">
                  <c:v>287285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43-4205-8114-628E5A1795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E75B9A-368C-4739-B4E7-EBAF01C733E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5D944D5C-EF84-423B-84BE-8C86F405B459}">
      <dgm:prSet phldrT="[Text]" custT="1"/>
      <dgm:spPr/>
      <dgm:t>
        <a:bodyPr/>
        <a:lstStyle/>
        <a:p>
          <a:r>
            <a:rPr lang="en-US" sz="1800" dirty="0"/>
            <a:t>Publish Substantial Amendment Notices &amp; Materials </a:t>
          </a:r>
        </a:p>
      </dgm:t>
    </dgm:pt>
    <dgm:pt modelId="{CE5B3EEE-3898-40AB-9F66-6399F17E981E}" type="parTrans" cxnId="{830FAFB1-CC5A-47E1-98A2-6E40C8D3BD27}">
      <dgm:prSet/>
      <dgm:spPr/>
      <dgm:t>
        <a:bodyPr/>
        <a:lstStyle/>
        <a:p>
          <a:endParaRPr lang="en-US"/>
        </a:p>
      </dgm:t>
    </dgm:pt>
    <dgm:pt modelId="{1A375042-2F5D-4029-9035-749387C9B417}" type="sibTrans" cxnId="{830FAFB1-CC5A-47E1-98A2-6E40C8D3BD27}">
      <dgm:prSet/>
      <dgm:spPr/>
      <dgm:t>
        <a:bodyPr/>
        <a:lstStyle/>
        <a:p>
          <a:endParaRPr lang="en-US"/>
        </a:p>
      </dgm:t>
    </dgm:pt>
    <dgm:pt modelId="{06143D3A-44B9-4F56-8DC3-487BF2B2F6F1}">
      <dgm:prSet phldrT="[Text]" custT="1"/>
      <dgm:spPr/>
      <dgm:t>
        <a:bodyPr/>
        <a:lstStyle/>
        <a:p>
          <a:r>
            <a:rPr lang="en-US" sz="1800" dirty="0"/>
            <a:t>Public Comment Period 30 Days (August 22 – September 22, 2025)</a:t>
          </a:r>
        </a:p>
      </dgm:t>
    </dgm:pt>
    <dgm:pt modelId="{8406DC49-AAFA-45DB-8495-4E6B6C150B2A}" type="parTrans" cxnId="{8CDB9053-B699-4BE3-ABEE-E67EE2DF03C2}">
      <dgm:prSet/>
      <dgm:spPr/>
      <dgm:t>
        <a:bodyPr/>
        <a:lstStyle/>
        <a:p>
          <a:endParaRPr lang="en-US"/>
        </a:p>
      </dgm:t>
    </dgm:pt>
    <dgm:pt modelId="{4B65CDC4-004D-49FE-9290-1C25E7A9EDBF}" type="sibTrans" cxnId="{8CDB9053-B699-4BE3-ABEE-E67EE2DF03C2}">
      <dgm:prSet/>
      <dgm:spPr/>
      <dgm:t>
        <a:bodyPr/>
        <a:lstStyle/>
        <a:p>
          <a:endParaRPr lang="en-US"/>
        </a:p>
      </dgm:t>
    </dgm:pt>
    <dgm:pt modelId="{E14FF2D5-BD12-4ED2-A1C2-7009694FA149}">
      <dgm:prSet phldrT="[Text]" custT="1"/>
      <dgm:spPr/>
      <dgm:t>
        <a:bodyPr/>
        <a:lstStyle/>
        <a:p>
          <a:r>
            <a:rPr lang="en-US" sz="1800" dirty="0"/>
            <a:t>Public Hearing (September 15, 2025)</a:t>
          </a:r>
        </a:p>
      </dgm:t>
    </dgm:pt>
    <dgm:pt modelId="{FCED2A01-F56A-40F1-8AF5-09C8C9D83727}" type="parTrans" cxnId="{6ED66F47-8226-480B-B779-10E07B230DB9}">
      <dgm:prSet/>
      <dgm:spPr/>
      <dgm:t>
        <a:bodyPr/>
        <a:lstStyle/>
        <a:p>
          <a:endParaRPr lang="en-US"/>
        </a:p>
      </dgm:t>
    </dgm:pt>
    <dgm:pt modelId="{3F3EE4E9-1A36-4AE4-9228-C2696606F50C}" type="sibTrans" cxnId="{6ED66F47-8226-480B-B779-10E07B230DB9}">
      <dgm:prSet/>
      <dgm:spPr/>
      <dgm:t>
        <a:bodyPr/>
        <a:lstStyle/>
        <a:p>
          <a:endParaRPr lang="en-US"/>
        </a:p>
      </dgm:t>
    </dgm:pt>
    <dgm:pt modelId="{1A2D2D55-512F-4FDC-9731-C781CF2B2097}">
      <dgm:prSet phldrT="[Text]" custT="1"/>
      <dgm:spPr/>
      <dgm:t>
        <a:bodyPr/>
        <a:lstStyle/>
        <a:p>
          <a:r>
            <a:rPr lang="en-US" sz="1800" dirty="0"/>
            <a:t>Finalize Amendment to HOME ARP Plan, Contract for Supportive Services </a:t>
          </a:r>
        </a:p>
      </dgm:t>
    </dgm:pt>
    <dgm:pt modelId="{E97C64E6-F93A-456D-8E3C-F45D1982D815}" type="parTrans" cxnId="{EBF220D4-1A9E-48AE-99C5-F2EBD4DF2B68}">
      <dgm:prSet/>
      <dgm:spPr/>
      <dgm:t>
        <a:bodyPr/>
        <a:lstStyle/>
        <a:p>
          <a:endParaRPr lang="en-US"/>
        </a:p>
      </dgm:t>
    </dgm:pt>
    <dgm:pt modelId="{E6B7DC52-F346-41A2-898C-565C7591F6A8}" type="sibTrans" cxnId="{EBF220D4-1A9E-48AE-99C5-F2EBD4DF2B68}">
      <dgm:prSet/>
      <dgm:spPr/>
      <dgm:t>
        <a:bodyPr/>
        <a:lstStyle/>
        <a:p>
          <a:endParaRPr lang="en-US"/>
        </a:p>
      </dgm:t>
    </dgm:pt>
    <dgm:pt modelId="{BB910B72-6563-4761-92B2-899F97A6735D}" type="pres">
      <dgm:prSet presAssocID="{E4E75B9A-368C-4739-B4E7-EBAF01C733E1}" presName="Name0" presStyleCnt="0">
        <dgm:presLayoutVars>
          <dgm:dir/>
          <dgm:resizeHandles val="exact"/>
        </dgm:presLayoutVars>
      </dgm:prSet>
      <dgm:spPr/>
    </dgm:pt>
    <dgm:pt modelId="{B668E95C-BCA7-4665-A3CC-73BC8B3E4D72}" type="pres">
      <dgm:prSet presAssocID="{E4E75B9A-368C-4739-B4E7-EBAF01C733E1}" presName="arrow" presStyleLbl="bgShp" presStyleIdx="0" presStyleCnt="1" custLinFactNeighborX="0" custLinFactNeighborY="189"/>
      <dgm:spPr>
        <a:ln>
          <a:noFill/>
        </a:ln>
      </dgm:spPr>
    </dgm:pt>
    <dgm:pt modelId="{9B57E5E8-2756-435F-9EFC-E5F1DAEA031A}" type="pres">
      <dgm:prSet presAssocID="{E4E75B9A-368C-4739-B4E7-EBAF01C733E1}" presName="points" presStyleCnt="0"/>
      <dgm:spPr/>
    </dgm:pt>
    <dgm:pt modelId="{1E6142ED-A6F9-48BB-8B48-CAA15E3F1E17}" type="pres">
      <dgm:prSet presAssocID="{5D944D5C-EF84-423B-84BE-8C86F405B459}" presName="compositeA" presStyleCnt="0"/>
      <dgm:spPr/>
    </dgm:pt>
    <dgm:pt modelId="{BDDE4918-345B-4493-AA36-2D0DE8BD07BE}" type="pres">
      <dgm:prSet presAssocID="{5D944D5C-EF84-423B-84BE-8C86F405B459}" presName="textA" presStyleLbl="revTx" presStyleIdx="0" presStyleCnt="4">
        <dgm:presLayoutVars>
          <dgm:bulletEnabled val="1"/>
        </dgm:presLayoutVars>
      </dgm:prSet>
      <dgm:spPr/>
    </dgm:pt>
    <dgm:pt modelId="{AEE7E299-334F-423F-93F3-ED42DE95E999}" type="pres">
      <dgm:prSet presAssocID="{5D944D5C-EF84-423B-84BE-8C86F405B459}" presName="circleA" presStyleLbl="node1" presStyleIdx="0" presStyleCnt="4"/>
      <dgm:spPr/>
    </dgm:pt>
    <dgm:pt modelId="{7D2B8AE0-B1F9-4E59-B584-7CDCAE051E50}" type="pres">
      <dgm:prSet presAssocID="{5D944D5C-EF84-423B-84BE-8C86F405B459}" presName="spaceA" presStyleCnt="0"/>
      <dgm:spPr/>
    </dgm:pt>
    <dgm:pt modelId="{C180518B-FBB6-4F22-A88A-1D34E419F754}" type="pres">
      <dgm:prSet presAssocID="{1A375042-2F5D-4029-9035-749387C9B417}" presName="space" presStyleCnt="0"/>
      <dgm:spPr/>
    </dgm:pt>
    <dgm:pt modelId="{D13C9D4A-B63E-4F5E-BA9F-FEC056444E1F}" type="pres">
      <dgm:prSet presAssocID="{06143D3A-44B9-4F56-8DC3-487BF2B2F6F1}" presName="compositeB" presStyleCnt="0"/>
      <dgm:spPr/>
    </dgm:pt>
    <dgm:pt modelId="{DAD7145B-113B-4204-9610-809CB9886084}" type="pres">
      <dgm:prSet presAssocID="{06143D3A-44B9-4F56-8DC3-487BF2B2F6F1}" presName="textB" presStyleLbl="revTx" presStyleIdx="1" presStyleCnt="4">
        <dgm:presLayoutVars>
          <dgm:bulletEnabled val="1"/>
        </dgm:presLayoutVars>
      </dgm:prSet>
      <dgm:spPr/>
    </dgm:pt>
    <dgm:pt modelId="{25FD1DB6-F63D-46E0-A3BB-EEDD8AD37DA5}" type="pres">
      <dgm:prSet presAssocID="{06143D3A-44B9-4F56-8DC3-487BF2B2F6F1}" presName="circleB" presStyleLbl="node1" presStyleIdx="1" presStyleCnt="4"/>
      <dgm:spPr/>
    </dgm:pt>
    <dgm:pt modelId="{C3561869-DACF-44CD-B418-F15C8751E160}" type="pres">
      <dgm:prSet presAssocID="{06143D3A-44B9-4F56-8DC3-487BF2B2F6F1}" presName="spaceB" presStyleCnt="0"/>
      <dgm:spPr/>
    </dgm:pt>
    <dgm:pt modelId="{34E59A66-A651-4441-83B5-E269C4D4D8D6}" type="pres">
      <dgm:prSet presAssocID="{4B65CDC4-004D-49FE-9290-1C25E7A9EDBF}" presName="space" presStyleCnt="0"/>
      <dgm:spPr/>
    </dgm:pt>
    <dgm:pt modelId="{09634824-B771-4B6A-A8F1-62E177388F50}" type="pres">
      <dgm:prSet presAssocID="{E14FF2D5-BD12-4ED2-A1C2-7009694FA149}" presName="compositeA" presStyleCnt="0"/>
      <dgm:spPr/>
    </dgm:pt>
    <dgm:pt modelId="{F5EFC61C-2AA8-48F8-B42A-C721820FEB39}" type="pres">
      <dgm:prSet presAssocID="{E14FF2D5-BD12-4ED2-A1C2-7009694FA149}" presName="textA" presStyleLbl="revTx" presStyleIdx="2" presStyleCnt="4">
        <dgm:presLayoutVars>
          <dgm:bulletEnabled val="1"/>
        </dgm:presLayoutVars>
      </dgm:prSet>
      <dgm:spPr/>
    </dgm:pt>
    <dgm:pt modelId="{DAA262A3-DCCF-494D-97A5-146ECA46949D}" type="pres">
      <dgm:prSet presAssocID="{E14FF2D5-BD12-4ED2-A1C2-7009694FA149}" presName="circleA" presStyleLbl="node1" presStyleIdx="2" presStyleCnt="4"/>
      <dgm:spPr/>
    </dgm:pt>
    <dgm:pt modelId="{2DBEFCEE-6732-4F7E-BB39-2FFA1A829A56}" type="pres">
      <dgm:prSet presAssocID="{E14FF2D5-BD12-4ED2-A1C2-7009694FA149}" presName="spaceA" presStyleCnt="0"/>
      <dgm:spPr/>
    </dgm:pt>
    <dgm:pt modelId="{8DE6701E-51B4-4FF7-AAF0-7F97A254DFD5}" type="pres">
      <dgm:prSet presAssocID="{3F3EE4E9-1A36-4AE4-9228-C2696606F50C}" presName="space" presStyleCnt="0"/>
      <dgm:spPr/>
    </dgm:pt>
    <dgm:pt modelId="{6838FCC0-20CE-42FE-9FE0-30EF58B1A4D6}" type="pres">
      <dgm:prSet presAssocID="{1A2D2D55-512F-4FDC-9731-C781CF2B2097}" presName="compositeB" presStyleCnt="0"/>
      <dgm:spPr/>
    </dgm:pt>
    <dgm:pt modelId="{5A5DD789-01F4-4163-AFBA-55FD8D118EFE}" type="pres">
      <dgm:prSet presAssocID="{1A2D2D55-512F-4FDC-9731-C781CF2B2097}" presName="textB" presStyleLbl="revTx" presStyleIdx="3" presStyleCnt="4">
        <dgm:presLayoutVars>
          <dgm:bulletEnabled val="1"/>
        </dgm:presLayoutVars>
      </dgm:prSet>
      <dgm:spPr/>
    </dgm:pt>
    <dgm:pt modelId="{05DB5489-5848-49F5-AD0A-342B88694145}" type="pres">
      <dgm:prSet presAssocID="{1A2D2D55-512F-4FDC-9731-C781CF2B2097}" presName="circleB" presStyleLbl="node1" presStyleIdx="3" presStyleCnt="4"/>
      <dgm:spPr/>
    </dgm:pt>
    <dgm:pt modelId="{9F2A433B-3B1B-4043-AB8E-819BAFA4B4A3}" type="pres">
      <dgm:prSet presAssocID="{1A2D2D55-512F-4FDC-9731-C781CF2B2097}" presName="spaceB" presStyleCnt="0"/>
      <dgm:spPr/>
    </dgm:pt>
  </dgm:ptLst>
  <dgm:cxnLst>
    <dgm:cxn modelId="{43F65520-77CC-4AB9-BD3C-F8CFD8DAC35B}" type="presOf" srcId="{E4E75B9A-368C-4739-B4E7-EBAF01C733E1}" destId="{BB910B72-6563-4761-92B2-899F97A6735D}" srcOrd="0" destOrd="0" presId="urn:microsoft.com/office/officeart/2005/8/layout/hProcess11"/>
    <dgm:cxn modelId="{FCE1E525-ED48-4834-9D5E-1369BD96FB6A}" type="presOf" srcId="{1A2D2D55-512F-4FDC-9731-C781CF2B2097}" destId="{5A5DD789-01F4-4163-AFBA-55FD8D118EFE}" srcOrd="0" destOrd="0" presId="urn:microsoft.com/office/officeart/2005/8/layout/hProcess11"/>
    <dgm:cxn modelId="{3D995166-7A05-4257-8D1F-3D000FC82DDF}" type="presOf" srcId="{E14FF2D5-BD12-4ED2-A1C2-7009694FA149}" destId="{F5EFC61C-2AA8-48F8-B42A-C721820FEB39}" srcOrd="0" destOrd="0" presId="urn:microsoft.com/office/officeart/2005/8/layout/hProcess11"/>
    <dgm:cxn modelId="{96A3BD66-8E15-405B-9A06-29CC856ECF90}" type="presOf" srcId="{5D944D5C-EF84-423B-84BE-8C86F405B459}" destId="{BDDE4918-345B-4493-AA36-2D0DE8BD07BE}" srcOrd="0" destOrd="0" presId="urn:microsoft.com/office/officeart/2005/8/layout/hProcess11"/>
    <dgm:cxn modelId="{6ED66F47-8226-480B-B779-10E07B230DB9}" srcId="{E4E75B9A-368C-4739-B4E7-EBAF01C733E1}" destId="{E14FF2D5-BD12-4ED2-A1C2-7009694FA149}" srcOrd="2" destOrd="0" parTransId="{FCED2A01-F56A-40F1-8AF5-09C8C9D83727}" sibTransId="{3F3EE4E9-1A36-4AE4-9228-C2696606F50C}"/>
    <dgm:cxn modelId="{8CDB9053-B699-4BE3-ABEE-E67EE2DF03C2}" srcId="{E4E75B9A-368C-4739-B4E7-EBAF01C733E1}" destId="{06143D3A-44B9-4F56-8DC3-487BF2B2F6F1}" srcOrd="1" destOrd="0" parTransId="{8406DC49-AAFA-45DB-8495-4E6B6C150B2A}" sibTransId="{4B65CDC4-004D-49FE-9290-1C25E7A9EDBF}"/>
    <dgm:cxn modelId="{E632A391-3862-4423-A93F-24CB37ED4812}" type="presOf" srcId="{06143D3A-44B9-4F56-8DC3-487BF2B2F6F1}" destId="{DAD7145B-113B-4204-9610-809CB9886084}" srcOrd="0" destOrd="0" presId="urn:microsoft.com/office/officeart/2005/8/layout/hProcess11"/>
    <dgm:cxn modelId="{830FAFB1-CC5A-47E1-98A2-6E40C8D3BD27}" srcId="{E4E75B9A-368C-4739-B4E7-EBAF01C733E1}" destId="{5D944D5C-EF84-423B-84BE-8C86F405B459}" srcOrd="0" destOrd="0" parTransId="{CE5B3EEE-3898-40AB-9F66-6399F17E981E}" sibTransId="{1A375042-2F5D-4029-9035-749387C9B417}"/>
    <dgm:cxn modelId="{EBF220D4-1A9E-48AE-99C5-F2EBD4DF2B68}" srcId="{E4E75B9A-368C-4739-B4E7-EBAF01C733E1}" destId="{1A2D2D55-512F-4FDC-9731-C781CF2B2097}" srcOrd="3" destOrd="0" parTransId="{E97C64E6-F93A-456D-8E3C-F45D1982D815}" sibTransId="{E6B7DC52-F346-41A2-898C-565C7591F6A8}"/>
    <dgm:cxn modelId="{0A1EC89A-4FD4-48B7-8094-0E804D381999}" type="presParOf" srcId="{BB910B72-6563-4761-92B2-899F97A6735D}" destId="{B668E95C-BCA7-4665-A3CC-73BC8B3E4D72}" srcOrd="0" destOrd="0" presId="urn:microsoft.com/office/officeart/2005/8/layout/hProcess11"/>
    <dgm:cxn modelId="{BAC476F4-60EA-4599-8C1D-71C7FB1965B2}" type="presParOf" srcId="{BB910B72-6563-4761-92B2-899F97A6735D}" destId="{9B57E5E8-2756-435F-9EFC-E5F1DAEA031A}" srcOrd="1" destOrd="0" presId="urn:microsoft.com/office/officeart/2005/8/layout/hProcess11"/>
    <dgm:cxn modelId="{E3916F48-0F26-4727-BE6B-15722BC3F062}" type="presParOf" srcId="{9B57E5E8-2756-435F-9EFC-E5F1DAEA031A}" destId="{1E6142ED-A6F9-48BB-8B48-CAA15E3F1E17}" srcOrd="0" destOrd="0" presId="urn:microsoft.com/office/officeart/2005/8/layout/hProcess11"/>
    <dgm:cxn modelId="{0707425E-FBCA-4963-BC56-1219D7BEC819}" type="presParOf" srcId="{1E6142ED-A6F9-48BB-8B48-CAA15E3F1E17}" destId="{BDDE4918-345B-4493-AA36-2D0DE8BD07BE}" srcOrd="0" destOrd="0" presId="urn:microsoft.com/office/officeart/2005/8/layout/hProcess11"/>
    <dgm:cxn modelId="{AC3E5E0D-463F-47A5-BE37-6FD79CAF2946}" type="presParOf" srcId="{1E6142ED-A6F9-48BB-8B48-CAA15E3F1E17}" destId="{AEE7E299-334F-423F-93F3-ED42DE95E999}" srcOrd="1" destOrd="0" presId="urn:microsoft.com/office/officeart/2005/8/layout/hProcess11"/>
    <dgm:cxn modelId="{567F9968-948E-4230-9690-49F9DF2B3063}" type="presParOf" srcId="{1E6142ED-A6F9-48BB-8B48-CAA15E3F1E17}" destId="{7D2B8AE0-B1F9-4E59-B584-7CDCAE051E50}" srcOrd="2" destOrd="0" presId="urn:microsoft.com/office/officeart/2005/8/layout/hProcess11"/>
    <dgm:cxn modelId="{C2A3E94E-A19C-4756-BB98-B93068282310}" type="presParOf" srcId="{9B57E5E8-2756-435F-9EFC-E5F1DAEA031A}" destId="{C180518B-FBB6-4F22-A88A-1D34E419F754}" srcOrd="1" destOrd="0" presId="urn:microsoft.com/office/officeart/2005/8/layout/hProcess11"/>
    <dgm:cxn modelId="{FC3623AB-8C2E-4584-97B9-CA18A9552785}" type="presParOf" srcId="{9B57E5E8-2756-435F-9EFC-E5F1DAEA031A}" destId="{D13C9D4A-B63E-4F5E-BA9F-FEC056444E1F}" srcOrd="2" destOrd="0" presId="urn:microsoft.com/office/officeart/2005/8/layout/hProcess11"/>
    <dgm:cxn modelId="{D65AE3A1-BEDE-43BE-B0D0-E2B798032F7C}" type="presParOf" srcId="{D13C9D4A-B63E-4F5E-BA9F-FEC056444E1F}" destId="{DAD7145B-113B-4204-9610-809CB9886084}" srcOrd="0" destOrd="0" presId="urn:microsoft.com/office/officeart/2005/8/layout/hProcess11"/>
    <dgm:cxn modelId="{B91A4895-263B-4197-861E-218ADFA92CD5}" type="presParOf" srcId="{D13C9D4A-B63E-4F5E-BA9F-FEC056444E1F}" destId="{25FD1DB6-F63D-46E0-A3BB-EEDD8AD37DA5}" srcOrd="1" destOrd="0" presId="urn:microsoft.com/office/officeart/2005/8/layout/hProcess11"/>
    <dgm:cxn modelId="{B54DE0AA-90BA-41D1-9BFE-DEA196097FC0}" type="presParOf" srcId="{D13C9D4A-B63E-4F5E-BA9F-FEC056444E1F}" destId="{C3561869-DACF-44CD-B418-F15C8751E160}" srcOrd="2" destOrd="0" presId="urn:microsoft.com/office/officeart/2005/8/layout/hProcess11"/>
    <dgm:cxn modelId="{27514E26-41D8-4505-BBE8-DE7C8F88E3B2}" type="presParOf" srcId="{9B57E5E8-2756-435F-9EFC-E5F1DAEA031A}" destId="{34E59A66-A651-4441-83B5-E269C4D4D8D6}" srcOrd="3" destOrd="0" presId="urn:microsoft.com/office/officeart/2005/8/layout/hProcess11"/>
    <dgm:cxn modelId="{B6AF7F69-BFAE-43D5-AF08-A964DAD5EF8E}" type="presParOf" srcId="{9B57E5E8-2756-435F-9EFC-E5F1DAEA031A}" destId="{09634824-B771-4B6A-A8F1-62E177388F50}" srcOrd="4" destOrd="0" presId="urn:microsoft.com/office/officeart/2005/8/layout/hProcess11"/>
    <dgm:cxn modelId="{0DDEBB1B-E3DC-4473-9B5C-F83B347E3E2E}" type="presParOf" srcId="{09634824-B771-4B6A-A8F1-62E177388F50}" destId="{F5EFC61C-2AA8-48F8-B42A-C721820FEB39}" srcOrd="0" destOrd="0" presId="urn:microsoft.com/office/officeart/2005/8/layout/hProcess11"/>
    <dgm:cxn modelId="{5B25895C-F5FE-4CD1-A912-2168AD8B856E}" type="presParOf" srcId="{09634824-B771-4B6A-A8F1-62E177388F50}" destId="{DAA262A3-DCCF-494D-97A5-146ECA46949D}" srcOrd="1" destOrd="0" presId="urn:microsoft.com/office/officeart/2005/8/layout/hProcess11"/>
    <dgm:cxn modelId="{397348B3-04A4-4425-AA54-0BD5F91183E0}" type="presParOf" srcId="{09634824-B771-4B6A-A8F1-62E177388F50}" destId="{2DBEFCEE-6732-4F7E-BB39-2FFA1A829A56}" srcOrd="2" destOrd="0" presId="urn:microsoft.com/office/officeart/2005/8/layout/hProcess11"/>
    <dgm:cxn modelId="{961023C6-B858-432D-A38B-B1A4A3FC408A}" type="presParOf" srcId="{9B57E5E8-2756-435F-9EFC-E5F1DAEA031A}" destId="{8DE6701E-51B4-4FF7-AAF0-7F97A254DFD5}" srcOrd="5" destOrd="0" presId="urn:microsoft.com/office/officeart/2005/8/layout/hProcess11"/>
    <dgm:cxn modelId="{EA1420C2-0147-4626-B709-E7074CE955F9}" type="presParOf" srcId="{9B57E5E8-2756-435F-9EFC-E5F1DAEA031A}" destId="{6838FCC0-20CE-42FE-9FE0-30EF58B1A4D6}" srcOrd="6" destOrd="0" presId="urn:microsoft.com/office/officeart/2005/8/layout/hProcess11"/>
    <dgm:cxn modelId="{667392C5-6931-43F6-AF34-9FE39EB30379}" type="presParOf" srcId="{6838FCC0-20CE-42FE-9FE0-30EF58B1A4D6}" destId="{5A5DD789-01F4-4163-AFBA-55FD8D118EFE}" srcOrd="0" destOrd="0" presId="urn:microsoft.com/office/officeart/2005/8/layout/hProcess11"/>
    <dgm:cxn modelId="{210F2833-5679-4F94-A68A-A8E49B950F1B}" type="presParOf" srcId="{6838FCC0-20CE-42FE-9FE0-30EF58B1A4D6}" destId="{05DB5489-5848-49F5-AD0A-342B88694145}" srcOrd="1" destOrd="0" presId="urn:microsoft.com/office/officeart/2005/8/layout/hProcess11"/>
    <dgm:cxn modelId="{1B8B9EB8-D2B6-43A3-8A24-E352AA0F93EF}" type="presParOf" srcId="{6838FCC0-20CE-42FE-9FE0-30EF58B1A4D6}" destId="{9F2A433B-3B1B-4043-AB8E-819BAFA4B4A3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8E95C-BCA7-4665-A3CC-73BC8B3E4D72}">
      <dsp:nvSpPr>
        <dsp:cNvPr id="0" name=""/>
        <dsp:cNvSpPr/>
      </dsp:nvSpPr>
      <dsp:spPr>
        <a:xfrm>
          <a:off x="0" y="1222272"/>
          <a:ext cx="7557977" cy="162560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DE4918-345B-4493-AA36-2D0DE8BD07BE}">
      <dsp:nvSpPr>
        <dsp:cNvPr id="0" name=""/>
        <dsp:cNvSpPr/>
      </dsp:nvSpPr>
      <dsp:spPr>
        <a:xfrm>
          <a:off x="3404" y="0"/>
          <a:ext cx="1637438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Publish Substantial Amendment Notices &amp; Materials </a:t>
          </a:r>
        </a:p>
      </dsp:txBody>
      <dsp:txXfrm>
        <a:off x="3404" y="0"/>
        <a:ext cx="1637438" cy="1625600"/>
      </dsp:txXfrm>
    </dsp:sp>
    <dsp:sp modelId="{AEE7E299-334F-423F-93F3-ED42DE95E999}">
      <dsp:nvSpPr>
        <dsp:cNvPr id="0" name=""/>
        <dsp:cNvSpPr/>
      </dsp:nvSpPr>
      <dsp:spPr>
        <a:xfrm>
          <a:off x="618923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7145B-113B-4204-9610-809CB9886084}">
      <dsp:nvSpPr>
        <dsp:cNvPr id="0" name=""/>
        <dsp:cNvSpPr/>
      </dsp:nvSpPr>
      <dsp:spPr>
        <a:xfrm>
          <a:off x="1722715" y="2438399"/>
          <a:ext cx="1637438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Public Comment Period 30 Days (August 22 – September 22, 2025)</a:t>
          </a:r>
        </a:p>
      </dsp:txBody>
      <dsp:txXfrm>
        <a:off x="1722715" y="2438399"/>
        <a:ext cx="1637438" cy="1625600"/>
      </dsp:txXfrm>
    </dsp:sp>
    <dsp:sp modelId="{25FD1DB6-F63D-46E0-A3BB-EEDD8AD37DA5}">
      <dsp:nvSpPr>
        <dsp:cNvPr id="0" name=""/>
        <dsp:cNvSpPr/>
      </dsp:nvSpPr>
      <dsp:spPr>
        <a:xfrm>
          <a:off x="2338234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FC61C-2AA8-48F8-B42A-C721820FEB39}">
      <dsp:nvSpPr>
        <dsp:cNvPr id="0" name=""/>
        <dsp:cNvSpPr/>
      </dsp:nvSpPr>
      <dsp:spPr>
        <a:xfrm>
          <a:off x="3442025" y="0"/>
          <a:ext cx="1637438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Public Hearing (September 15, 2025)</a:t>
          </a:r>
        </a:p>
      </dsp:txBody>
      <dsp:txXfrm>
        <a:off x="3442025" y="0"/>
        <a:ext cx="1637438" cy="1625600"/>
      </dsp:txXfrm>
    </dsp:sp>
    <dsp:sp modelId="{DAA262A3-DCCF-494D-97A5-146ECA46949D}">
      <dsp:nvSpPr>
        <dsp:cNvPr id="0" name=""/>
        <dsp:cNvSpPr/>
      </dsp:nvSpPr>
      <dsp:spPr>
        <a:xfrm>
          <a:off x="4057544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5DD789-01F4-4163-AFBA-55FD8D118EFE}">
      <dsp:nvSpPr>
        <dsp:cNvPr id="0" name=""/>
        <dsp:cNvSpPr/>
      </dsp:nvSpPr>
      <dsp:spPr>
        <a:xfrm>
          <a:off x="5161336" y="2438399"/>
          <a:ext cx="1637438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Finalize Amendment to HOME ARP Plan, Contract for Supportive Services </a:t>
          </a:r>
        </a:p>
      </dsp:txBody>
      <dsp:txXfrm>
        <a:off x="5161336" y="2438399"/>
        <a:ext cx="1637438" cy="1625600"/>
      </dsp:txXfrm>
    </dsp:sp>
    <dsp:sp modelId="{05DB5489-5848-49F5-AD0A-342B88694145}">
      <dsp:nvSpPr>
        <dsp:cNvPr id="0" name=""/>
        <dsp:cNvSpPr/>
      </dsp:nvSpPr>
      <dsp:spPr>
        <a:xfrm>
          <a:off x="5776855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5F18771C-9CE3-496E-8674-FE5FB0D152E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DA75FD7B-8DF8-42EF-9CB0-C2B7A653E4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695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5FD7B-8DF8-42EF-9CB0-C2B7A653E4C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266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5FD7B-8DF8-42EF-9CB0-C2B7A653E4C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388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AEF20-6CE8-4502-837C-32853D9FF22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08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FDCF9-0367-8E8D-884C-CAD4BCBD2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ED7821-00E6-8B3D-80F1-A6E7532219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26E79A-C0AD-2623-7B63-3102E2D81B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F3A73-6C0B-5E54-68AE-9EC9D65264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AEF20-6CE8-4502-837C-32853D9FF22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740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AEF20-6CE8-4502-837C-32853D9FF22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663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AEF20-6CE8-4502-837C-32853D9FF22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538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AEF20-6CE8-4502-837C-32853D9FF22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624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838B1-15D7-968F-7CD0-13FA37D7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153DC4-6A6E-4267-D61B-FF0312F803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71CC68-1BDF-DF72-4EB9-CB44D784FC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8A3F26-04B6-3559-A9E8-89EEDD7C23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AEF20-6CE8-4502-837C-32853D9FF22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2414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66526-6268-F08D-18DF-9B635349C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B24888-ADCC-C55C-8AF0-BA3A928C70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CA85BF-B510-A7A8-1503-56756A8710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7ECA2-8DC6-6BE8-6C64-CE63FD557F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AEF20-6CE8-4502-837C-32853D9FF22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2572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7633">
              <a:defRPr/>
            </a:pP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AEF20-6CE8-4502-837C-32853D9FF22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70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79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49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94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696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698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92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08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8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63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8BB00-4DDA-4428-9DA0-604496EBA28A}" type="datetimeFigureOut">
              <a:rPr lang="en-US" smtClean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0BFCA-176D-4976-AB0A-531B685E9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89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kjos@co.skagit.wa.u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kagitcounty.net/HumanServices/Documents/Housing/HomeConsort/CPD%20Notice%2021-10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kagitcounty.net/HumanServices/Documents/Housing/HomeConsort/CPD%20Notice%2021-10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295900"/>
            <a:ext cx="6324600" cy="133350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2400" dirty="0">
                <a:solidFill>
                  <a:schemeClr val="tx2"/>
                </a:solidFill>
                <a:latin typeface="Franklin Gothic Book" panose="020B0503020102020204" pitchFamily="34" charset="0"/>
              </a:rPr>
              <a:t>Shelley Kjos</a:t>
            </a:r>
          </a:p>
          <a:p>
            <a:pPr algn="l">
              <a:spcBef>
                <a:spcPts val="0"/>
              </a:spcBef>
            </a:pPr>
            <a:r>
              <a:rPr lang="en-US" sz="2400" dirty="0">
                <a:solidFill>
                  <a:schemeClr val="tx2"/>
                </a:solidFill>
                <a:latin typeface="Franklin Gothic Book" panose="020B0503020102020204" pitchFamily="34" charset="0"/>
              </a:rPr>
              <a:t>Skagit County Public Health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1143000" y="2895600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Franklin Gothic Medium" panose="020B0603020102020204" pitchFamily="34" charset="0"/>
              </a:rPr>
              <a:t>HOME ARP Action Plan Substantial Amendment</a:t>
            </a:r>
          </a:p>
        </p:txBody>
      </p:sp>
      <p:sp>
        <p:nvSpPr>
          <p:cNvPr id="15" name="Text Placeholder 2"/>
          <p:cNvSpPr txBox="1">
            <a:spLocks/>
          </p:cNvSpPr>
          <p:nvPr/>
        </p:nvSpPr>
        <p:spPr>
          <a:xfrm>
            <a:off x="1143000" y="2230911"/>
            <a:ext cx="77724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Franklin Gothic Book" panose="020B0503020102020204" pitchFamily="34" charset="0"/>
              </a:rPr>
              <a:t>Skagit County</a:t>
            </a:r>
          </a:p>
          <a:p>
            <a:pPr algn="l"/>
            <a:endParaRPr lang="en-US" sz="4000" dirty="0">
              <a:solidFill>
                <a:schemeClr val="bg1">
                  <a:lumMod val="50000"/>
                </a:schemeClr>
              </a:solidFill>
              <a:latin typeface="Franklin Gothic Book" panose="020B0503020102020204" pitchFamily="34" charset="0"/>
            </a:endParaRPr>
          </a:p>
          <a:p>
            <a:pPr algn="l"/>
            <a:endParaRPr lang="en-US" sz="4000" dirty="0">
              <a:solidFill>
                <a:schemeClr val="bg1">
                  <a:lumMod val="50000"/>
                </a:schemeClr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035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  <p:sp>
        <p:nvSpPr>
          <p:cNvPr id="15" name="Text Placeholder 2"/>
          <p:cNvSpPr txBox="1">
            <a:spLocks/>
          </p:cNvSpPr>
          <p:nvPr/>
        </p:nvSpPr>
        <p:spPr>
          <a:xfrm>
            <a:off x="1026560" y="301020"/>
            <a:ext cx="77724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5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Feedback on Action Plan </a:t>
            </a:r>
            <a:endParaRPr lang="en-US" sz="40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B4DC5BD-E773-8EC6-F6F9-2BFCAB263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400" dirty="0"/>
              <a:t>Shelley Kjos</a:t>
            </a:r>
          </a:p>
          <a:p>
            <a:pPr marL="0" indent="0" algn="l">
              <a:buNone/>
            </a:pPr>
            <a:r>
              <a:rPr lang="en-US" sz="2400" dirty="0">
                <a:hlinkClick r:id="rId4"/>
              </a:rPr>
              <a:t>skjos@co.skagit.wa.us</a:t>
            </a:r>
            <a:r>
              <a:rPr lang="en-US" sz="2400" dirty="0"/>
              <a:t> </a:t>
            </a:r>
          </a:p>
          <a:p>
            <a:pPr marL="0" indent="0" algn="l">
              <a:buNone/>
            </a:pPr>
            <a:r>
              <a:rPr lang="en-US" sz="2400" dirty="0"/>
              <a:t>(360) 416-1513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FED161-558C-235E-0F9F-0380CCB852B2}"/>
              </a:ext>
            </a:extLst>
          </p:cNvPr>
          <p:cNvSpPr txBox="1"/>
          <p:nvPr/>
        </p:nvSpPr>
        <p:spPr>
          <a:xfrm>
            <a:off x="1143000" y="1801207"/>
            <a:ext cx="5943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/>
              <a:t>Public Comment open through September 22 at 4:30 pm</a:t>
            </a:r>
          </a:p>
        </p:txBody>
      </p:sp>
    </p:spTree>
    <p:extLst>
      <p:ext uri="{BB962C8B-B14F-4D97-AF65-F5344CB8AC3E}">
        <p14:creationId xmlns:p14="http://schemas.microsoft.com/office/powerpoint/2010/main" val="2402456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777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Franklin Gothic Medium" panose="020B0603020102020204" pitchFamily="34" charset="0"/>
              </a:rPr>
              <a:t>Skagit County HOME Consortium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777" y="1668388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Composition</a:t>
            </a:r>
          </a:p>
          <a:p>
            <a:pPr lvl="1"/>
            <a:r>
              <a:rPr lang="en-US" dirty="0"/>
              <a:t>Island County</a:t>
            </a:r>
          </a:p>
          <a:p>
            <a:pPr lvl="1"/>
            <a:r>
              <a:rPr lang="en-US" dirty="0"/>
              <a:t>Whatcom County (excluding Bellingham)</a:t>
            </a:r>
          </a:p>
          <a:p>
            <a:pPr lvl="1"/>
            <a:r>
              <a:rPr lang="en-US" dirty="0"/>
              <a:t>Skagit County</a:t>
            </a:r>
          </a:p>
          <a:p>
            <a:pPr lvl="1"/>
            <a:r>
              <a:rPr lang="en-US" dirty="0"/>
              <a:t>17 municipalities</a:t>
            </a:r>
          </a:p>
          <a:p>
            <a:r>
              <a:rPr lang="en-US" dirty="0"/>
              <a:t>Skagit County is the lead agency</a:t>
            </a:r>
          </a:p>
          <a:p>
            <a:r>
              <a:rPr lang="en-US" dirty="0"/>
              <a:t>HOME ARP </a:t>
            </a:r>
            <a:r>
              <a:rPr lang="en-US" b="1" u="sng" dirty="0"/>
              <a:t>in addition </a:t>
            </a:r>
            <a:r>
              <a:rPr lang="en-US" dirty="0"/>
              <a:t>to regular HOME allocation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8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6373E-06B3-2E62-7010-A7D7658F8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BD120F4-EC4E-1F7B-0FDD-C5DBCAFD4DF6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3A8CC30-592B-6293-82F2-B70266EED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777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Franklin Gothic Medium" panose="020B0603020102020204" pitchFamily="34" charset="0"/>
              </a:rPr>
              <a:t>HOME ARP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9C3E9-AD95-4667-BA85-0E9412128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777" y="1668388"/>
            <a:ext cx="7301023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HOME-ARP funds can be used for six eligible activities:</a:t>
            </a:r>
          </a:p>
          <a:p>
            <a:pPr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Admin &amp; Planning</a:t>
            </a:r>
          </a:p>
          <a:p>
            <a:pPr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Tenant Based Rental Assistance (TBRA)</a:t>
            </a:r>
          </a:p>
          <a:p>
            <a:pPr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Nonprofit Operating &amp; Capacity Building Assistance</a:t>
            </a:r>
          </a:p>
          <a:p>
            <a:pPr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Supportive Services</a:t>
            </a:r>
          </a:p>
          <a:p>
            <a:pPr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HOME ARP Rental Housing Development </a:t>
            </a:r>
          </a:p>
          <a:p>
            <a:pPr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Acquisition &amp; Development of Non-Congregate Shelter</a:t>
            </a:r>
          </a:p>
          <a:p>
            <a:pPr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C894BD-EED1-C0A0-94C8-2D13C2704AC6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513F77-E41B-D7F5-C7AB-5B058BE8B1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742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777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Franklin Gothic Medium" panose="020B0603020102020204" pitchFamily="34" charset="0"/>
              </a:rPr>
              <a:t>HOME ARP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777" y="1668388"/>
            <a:ext cx="7834423" cy="4525963"/>
          </a:xfrm>
        </p:spPr>
        <p:txBody>
          <a:bodyPr>
            <a:normAutofit/>
          </a:bodyPr>
          <a:lstStyle/>
          <a:p>
            <a:r>
              <a:rPr lang="en-US" dirty="0"/>
              <a:t>Qualifying Population Categories: </a:t>
            </a:r>
          </a:p>
          <a:p>
            <a:pPr lvl="1"/>
            <a:r>
              <a:rPr lang="en-US" dirty="0"/>
              <a:t>Homeless </a:t>
            </a:r>
          </a:p>
          <a:p>
            <a:pPr lvl="1"/>
            <a:r>
              <a:rPr lang="en-US" dirty="0"/>
              <a:t>At risk of homelessness  </a:t>
            </a:r>
          </a:p>
          <a:p>
            <a:pPr lvl="1"/>
            <a:r>
              <a:rPr lang="en-US" dirty="0"/>
              <a:t>Fleeing domestic violence, human trafficking</a:t>
            </a:r>
          </a:p>
          <a:p>
            <a:pPr lvl="1"/>
            <a:r>
              <a:rPr lang="en-US" dirty="0"/>
              <a:t>Other groups experiencing housing instability </a:t>
            </a:r>
          </a:p>
          <a:p>
            <a:pPr lvl="1"/>
            <a:r>
              <a:rPr lang="en-US" dirty="0"/>
              <a:t>Veterans meeting these criteria  </a:t>
            </a:r>
          </a:p>
          <a:p>
            <a:pPr lvl="1"/>
            <a:r>
              <a:rPr lang="en-US" dirty="0"/>
              <a:t>Further defined in </a:t>
            </a:r>
            <a:r>
              <a:rPr lang="en-US" dirty="0">
                <a:hlinkClick r:id="rId3"/>
              </a:rPr>
              <a:t>HUD Notice CPD-21-10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859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777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Franklin Gothic Medium" panose="020B0603020102020204" pitchFamily="34" charset="0"/>
              </a:rPr>
              <a:t>HOME ARP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777" y="1668388"/>
            <a:ext cx="7834423" cy="45259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$3.59 million; funds available for expenditure until September 30, 2030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HOME-ARP Action Plan published and approved in 2022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Included public feedback and participation to understand community needs and priorities</a:t>
            </a:r>
          </a:p>
          <a:p>
            <a:pPr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9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777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Franklin Gothic Medium" panose="020B0603020102020204" pitchFamily="34" charset="0"/>
              </a:rPr>
              <a:t>Current HOME ARP Plan Priorities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8DE37DB-D65C-C600-434F-D020860D89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2312512"/>
              </p:ext>
            </p:extLst>
          </p:nvPr>
        </p:nvGraphicFramePr>
        <p:xfrm>
          <a:off x="1524000" y="1397000"/>
          <a:ext cx="74676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49424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20637-4186-C4F9-688A-8D4240D7D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1FC6992-313D-7A2A-23F8-0488203A0AB1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AA74801-D22B-E20B-D026-76BA196D6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777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Franklin Gothic Medium" panose="020B0603020102020204" pitchFamily="34" charset="0"/>
              </a:rPr>
              <a:t>Proposed Amendment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65108C-B9B6-D846-D4CF-A77B505A97D5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82F33D-258A-134F-231F-9FDAB47DD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786C9-07DC-EDD9-2F82-F10855D04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777" y="1668388"/>
            <a:ext cx="7834423" cy="4525963"/>
          </a:xfrm>
        </p:spPr>
        <p:txBody>
          <a:bodyPr>
            <a:normAutofit/>
          </a:bodyPr>
          <a:lstStyle/>
          <a:p>
            <a:r>
              <a:rPr lang="en-US" dirty="0"/>
              <a:t>Shift $1,051,716.64 from shelter acquisition/development to supportive services</a:t>
            </a:r>
          </a:p>
          <a:p>
            <a:r>
              <a:rPr lang="en-US" dirty="0"/>
              <a:t>Rationale:</a:t>
            </a:r>
          </a:p>
          <a:p>
            <a:pPr lvl="1"/>
            <a:r>
              <a:rPr lang="en-US" dirty="0"/>
              <a:t>Shelter project site has not been identified</a:t>
            </a:r>
          </a:p>
          <a:p>
            <a:pPr lvl="1"/>
            <a:r>
              <a:rPr lang="en-US" dirty="0"/>
              <a:t>Increased needs for services $ and uncertain funding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3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A08BA-7D1D-4C10-474A-1FB7CFC64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BF7408-ADD0-6919-0CC0-112F20AA9742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EFEB821-C581-9B82-5C13-86EF6FF10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777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Franklin Gothic Medium" panose="020B0603020102020204" pitchFamily="34" charset="0"/>
              </a:rPr>
              <a:t>HOME ARP Supportive Services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9C23C-4691-DD02-DD39-120A8E30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777" y="1668388"/>
            <a:ext cx="7834423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Eligible activities and costs for HOME ARP supportive services can include: </a:t>
            </a:r>
          </a:p>
          <a:p>
            <a:pPr lvl="1"/>
            <a:r>
              <a:rPr lang="en-US" dirty="0"/>
              <a:t>Case management</a:t>
            </a:r>
          </a:p>
          <a:p>
            <a:pPr lvl="1"/>
            <a:r>
              <a:rPr lang="en-US" dirty="0"/>
              <a:t>Housing financial assistance</a:t>
            </a:r>
          </a:p>
          <a:p>
            <a:pPr lvl="1"/>
            <a:r>
              <a:rPr lang="en-US" dirty="0"/>
              <a:t>Short and medium-term rent assistance</a:t>
            </a:r>
          </a:p>
          <a:p>
            <a:pPr lvl="1"/>
            <a:r>
              <a:rPr lang="en-US" dirty="0"/>
              <a:t>Housing search and counseling services</a:t>
            </a:r>
          </a:p>
          <a:p>
            <a:pPr lvl="1"/>
            <a:r>
              <a:rPr lang="en-US" dirty="0"/>
              <a:t>Direct service provision</a:t>
            </a:r>
          </a:p>
          <a:p>
            <a:pPr lvl="1"/>
            <a:r>
              <a:rPr lang="en-US" dirty="0"/>
              <a:t>Program oversight</a:t>
            </a:r>
          </a:p>
          <a:p>
            <a:pPr lvl="1"/>
            <a:r>
              <a:rPr lang="en-US" dirty="0"/>
              <a:t>Other supportive services outlined in </a:t>
            </a:r>
            <a:r>
              <a:rPr lang="en-US" dirty="0">
                <a:hlinkClick r:id="rId3"/>
              </a:rPr>
              <a:t>HUD Notice CPD-21-10</a:t>
            </a:r>
            <a:endParaRPr lang="en-US" dirty="0"/>
          </a:p>
          <a:p>
            <a:r>
              <a:rPr lang="en-US" dirty="0"/>
              <a:t>City of Bellingham has implemented HOME ARP Service funding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3D2ABD-2DEF-CB37-450D-1F01017D85FF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1C8467-5077-B20C-DC27-2D0EF50930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27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777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Franklin Gothic Medium" panose="020B0603020102020204" pitchFamily="34" charset="0"/>
              </a:rPr>
              <a:t>Amendment Timeline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777" y="1668388"/>
            <a:ext cx="7834423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1143000" cy="114300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6314E2-D8AD-422E-B7A3-BB24D5DB418D}"/>
              </a:ext>
            </a:extLst>
          </p:cNvPr>
          <p:cNvSpPr txBox="1">
            <a:spLocks/>
          </p:cNvSpPr>
          <p:nvPr/>
        </p:nvSpPr>
        <p:spPr>
          <a:xfrm>
            <a:off x="1143000" y="1608137"/>
            <a:ext cx="783442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A28B290-C52A-449D-988C-C8E5BB1C49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0427054"/>
              </p:ext>
            </p:extLst>
          </p:nvPr>
        </p:nvGraphicFramePr>
        <p:xfrm>
          <a:off x="1128822" y="1354212"/>
          <a:ext cx="755797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9999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County funded programs 10.4.22</Template>
  <TotalTime>5389</TotalTime>
  <Words>336</Words>
  <Application>Microsoft Office PowerPoint</Application>
  <PresentationFormat>On-screen Show (4:3)</PresentationFormat>
  <Paragraphs>75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Office Theme</vt:lpstr>
      <vt:lpstr>PowerPoint Presentation</vt:lpstr>
      <vt:lpstr>Skagit County HOME Consortium</vt:lpstr>
      <vt:lpstr>HOME ARP Overview</vt:lpstr>
      <vt:lpstr>HOME ARP Overview</vt:lpstr>
      <vt:lpstr>HOME ARP Funding</vt:lpstr>
      <vt:lpstr>Current HOME ARP Plan Priorities</vt:lpstr>
      <vt:lpstr>Proposed Amendment</vt:lpstr>
      <vt:lpstr>HOME ARP Supportive Services </vt:lpstr>
      <vt:lpstr>Amendment Timeline </vt:lpstr>
      <vt:lpstr>PowerPoint Presentation</vt:lpstr>
    </vt:vector>
  </TitlesOfParts>
  <Company>Skagit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E. Hinman</dc:creator>
  <cp:lastModifiedBy>Shelley Kjos</cp:lastModifiedBy>
  <cp:revision>166</cp:revision>
  <cp:lastPrinted>2025-07-28T18:34:06Z</cp:lastPrinted>
  <dcterms:created xsi:type="dcterms:W3CDTF">2020-10-26T17:15:51Z</dcterms:created>
  <dcterms:modified xsi:type="dcterms:W3CDTF">2025-08-14T17:42:18Z</dcterms:modified>
</cp:coreProperties>
</file>